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377" r:id="rId4"/>
    <p:sldId id="259" r:id="rId5"/>
    <p:sldId id="378" r:id="rId6"/>
    <p:sldId id="265" r:id="rId7"/>
    <p:sldId id="260" r:id="rId8"/>
    <p:sldId id="261" r:id="rId9"/>
    <p:sldId id="379" r:id="rId10"/>
    <p:sldId id="263" r:id="rId11"/>
    <p:sldId id="381" r:id="rId12"/>
    <p:sldId id="380" r:id="rId13"/>
    <p:sldId id="262" r:id="rId14"/>
    <p:sldId id="264" r:id="rId15"/>
  </p:sldIdLst>
  <p:sldSz cx="12192000" cy="6858000"/>
  <p:notesSz cx="12192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56" d="100"/>
          <a:sy n="156" d="100"/>
        </p:scale>
        <p:origin x="444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972E71-8008-44B5-8310-E7D43C87B989}" type="datetimeFigureOut">
              <a:rPr lang="zh-CN" altLang="en-US" smtClean="0"/>
              <a:t>2021/6/10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D74645-6A71-43BD-AD0F-B03E492A64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107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3120"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753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3120"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6617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3120"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3157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3120"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9458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77940"/>
            <a:ext cx="2804160" cy="276999"/>
          </a:xfrm>
        </p:spPr>
        <p:txBody>
          <a:bodyPr/>
          <a:lstStyle/>
          <a:p>
            <a:fld id="{E9EE9793-0381-4648-BF7B-FF6550467002}" type="datetime1">
              <a:rPr kumimoji="1" lang="zh-CN" altLang="en-US" smtClean="0"/>
              <a:t>2021/6/10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45280" y="6377940"/>
            <a:ext cx="3901440" cy="276999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98275" y="6497637"/>
            <a:ext cx="593724" cy="184666"/>
          </a:xfrm>
          <a:prstGeom prst="rect">
            <a:avLst/>
          </a:prstGeom>
        </p:spPr>
        <p:txBody>
          <a:bodyPr/>
          <a:lstStyle/>
          <a:p>
            <a:fld id="{4CF08DFF-B993-584A-A6B8-1F88E1CCF55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1421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32866" y="5547391"/>
            <a:ext cx="3511158" cy="126963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812913"/>
            <a:ext cx="12192000" cy="45085"/>
          </a:xfrm>
          <a:custGeom>
            <a:avLst/>
            <a:gdLst/>
            <a:ahLst/>
            <a:cxnLst/>
            <a:rect l="l" t="t" r="r" b="b"/>
            <a:pathLst>
              <a:path w="12192000" h="45084">
                <a:moveTo>
                  <a:pt x="12191483" y="0"/>
                </a:moveTo>
                <a:lnTo>
                  <a:pt x="0" y="0"/>
                </a:lnTo>
                <a:lnTo>
                  <a:pt x="0" y="45086"/>
                </a:lnTo>
                <a:lnTo>
                  <a:pt x="12191483" y="45086"/>
                </a:lnTo>
                <a:lnTo>
                  <a:pt x="12191483" y="0"/>
                </a:lnTo>
                <a:close/>
              </a:path>
            </a:pathLst>
          </a:custGeom>
          <a:solidFill>
            <a:srgbClr val="931F2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0227017" y="6550546"/>
            <a:ext cx="498418" cy="21716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607876" y="6537628"/>
            <a:ext cx="542418" cy="242414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459384" y="6493096"/>
            <a:ext cx="684771" cy="340359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0813066" y="6529405"/>
            <a:ext cx="542234" cy="258855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0279380" y="103631"/>
            <a:ext cx="1636776" cy="438911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52400" y="419099"/>
            <a:ext cx="203200" cy="204470"/>
          </a:xfrm>
          <a:custGeom>
            <a:avLst/>
            <a:gdLst/>
            <a:ahLst/>
            <a:cxnLst/>
            <a:rect l="l" t="t" r="r" b="b"/>
            <a:pathLst>
              <a:path w="203200" h="204470">
                <a:moveTo>
                  <a:pt x="202692" y="0"/>
                </a:moveTo>
                <a:lnTo>
                  <a:pt x="0" y="0"/>
                </a:lnTo>
                <a:lnTo>
                  <a:pt x="0" y="82296"/>
                </a:lnTo>
                <a:lnTo>
                  <a:pt x="0" y="204216"/>
                </a:lnTo>
                <a:lnTo>
                  <a:pt x="202692" y="204216"/>
                </a:lnTo>
                <a:lnTo>
                  <a:pt x="202692" y="82296"/>
                </a:lnTo>
                <a:lnTo>
                  <a:pt x="202692" y="0"/>
                </a:lnTo>
                <a:close/>
              </a:path>
            </a:pathLst>
          </a:custGeom>
          <a:solidFill>
            <a:srgbClr val="F4B08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52400" y="175259"/>
            <a:ext cx="203200" cy="204470"/>
          </a:xfrm>
          <a:custGeom>
            <a:avLst/>
            <a:gdLst/>
            <a:ahLst/>
            <a:cxnLst/>
            <a:rect l="l" t="t" r="r" b="b"/>
            <a:pathLst>
              <a:path w="203200" h="204470">
                <a:moveTo>
                  <a:pt x="202692" y="0"/>
                </a:moveTo>
                <a:lnTo>
                  <a:pt x="0" y="0"/>
                </a:lnTo>
                <a:lnTo>
                  <a:pt x="0" y="121920"/>
                </a:lnTo>
                <a:lnTo>
                  <a:pt x="0" y="204216"/>
                </a:lnTo>
                <a:lnTo>
                  <a:pt x="202692" y="204216"/>
                </a:lnTo>
                <a:lnTo>
                  <a:pt x="202692" y="121920"/>
                </a:lnTo>
                <a:lnTo>
                  <a:pt x="202692" y="0"/>
                </a:lnTo>
                <a:close/>
              </a:path>
            </a:pathLst>
          </a:custGeom>
          <a:solidFill>
            <a:srgbClr val="C55A1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24383" y="297180"/>
            <a:ext cx="203200" cy="204470"/>
          </a:xfrm>
          <a:custGeom>
            <a:avLst/>
            <a:gdLst/>
            <a:ahLst/>
            <a:cxnLst/>
            <a:rect l="l" t="t" r="r" b="b"/>
            <a:pathLst>
              <a:path w="203200" h="204470">
                <a:moveTo>
                  <a:pt x="202692" y="0"/>
                </a:moveTo>
                <a:lnTo>
                  <a:pt x="0" y="0"/>
                </a:lnTo>
                <a:lnTo>
                  <a:pt x="0" y="204216"/>
                </a:lnTo>
                <a:lnTo>
                  <a:pt x="202692" y="204216"/>
                </a:lnTo>
                <a:lnTo>
                  <a:pt x="202692" y="0"/>
                </a:lnTo>
                <a:close/>
              </a:path>
            </a:pathLst>
          </a:custGeom>
          <a:solidFill>
            <a:srgbClr val="FAE4D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068811" y="6465214"/>
            <a:ext cx="231775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rlito"/>
                <a:cs typeface="Carlito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24000" y="1752600"/>
            <a:ext cx="9372600" cy="2847574"/>
          </a:xfrm>
          <a:prstGeom prst="rect">
            <a:avLst/>
          </a:prstGeom>
        </p:spPr>
        <p:txBody>
          <a:bodyPr vert="horz" wrap="square" lIns="0" tIns="74930" rIns="0" bIns="0" rtlCol="0">
            <a:spAutoFit/>
          </a:bodyPr>
          <a:lstStyle/>
          <a:p>
            <a:pPr marL="991235" marR="206375" indent="-721360">
              <a:lnSpc>
                <a:spcPts val="3890"/>
              </a:lnSpc>
              <a:spcBef>
                <a:spcPts val="590"/>
              </a:spcBef>
              <a:buFont typeface="Wingdings"/>
              <a:buChar char=""/>
              <a:tabLst>
                <a:tab pos="728345" algn="l"/>
              </a:tabLst>
            </a:pPr>
            <a:r>
              <a:rPr lang="en-US" sz="3600" b="1" dirty="0">
                <a:solidFill>
                  <a:srgbClr val="C00000"/>
                </a:solidFill>
                <a:latin typeface="Arial"/>
                <a:cs typeface="Arial"/>
              </a:rPr>
              <a:t>All-Pay Bidding Games on Graphs</a:t>
            </a:r>
          </a:p>
          <a:p>
            <a:pPr algn="ctr">
              <a:lnSpc>
                <a:spcPct val="100000"/>
              </a:lnSpc>
              <a:spcBef>
                <a:spcPts val="3035"/>
              </a:spcBef>
            </a:pPr>
            <a:r>
              <a:rPr lang="en-US" altLang="zh-CN" sz="2400" b="1" spc="30" dirty="0">
                <a:solidFill>
                  <a:srgbClr val="0000FF"/>
                </a:solidFill>
                <a:latin typeface="Arial"/>
                <a:cs typeface="Arial"/>
              </a:rPr>
              <a:t>Review and Game Implementation</a:t>
            </a:r>
          </a:p>
          <a:p>
            <a:pPr algn="ctr">
              <a:lnSpc>
                <a:spcPct val="100000"/>
              </a:lnSpc>
              <a:spcBef>
                <a:spcPts val="3035"/>
              </a:spcBef>
            </a:pPr>
            <a:r>
              <a:rPr lang="en-US" sz="1800" spc="100" dirty="0" err="1">
                <a:latin typeface="UKIJ CJK"/>
                <a:cs typeface="UKIJ CJK"/>
              </a:rPr>
              <a:t>Yinjie</a:t>
            </a:r>
            <a:r>
              <a:rPr lang="en-US" sz="1800" spc="100" dirty="0">
                <a:latin typeface="UKIJ CJK"/>
                <a:cs typeface="UKIJ CJK"/>
              </a:rPr>
              <a:t> Li, </a:t>
            </a:r>
            <a:r>
              <a:rPr lang="en-US" sz="1800" spc="100" dirty="0" err="1">
                <a:latin typeface="UKIJ CJK"/>
                <a:cs typeface="UKIJ CJK"/>
              </a:rPr>
              <a:t>Jiaying</a:t>
            </a:r>
            <a:r>
              <a:rPr lang="en-US" sz="1800" spc="100" dirty="0">
                <a:latin typeface="UKIJ CJK"/>
                <a:cs typeface="UKIJ CJK"/>
              </a:rPr>
              <a:t> Du, Ziyang Sheng, </a:t>
            </a:r>
            <a:r>
              <a:rPr lang="en-US" sz="1800" spc="100" dirty="0" err="1">
                <a:latin typeface="UKIJ CJK"/>
                <a:cs typeface="UKIJ CJK"/>
              </a:rPr>
              <a:t>Yuesong</a:t>
            </a:r>
            <a:r>
              <a:rPr lang="en-US" sz="1800" spc="100" dirty="0">
                <a:latin typeface="UKIJ CJK"/>
                <a:cs typeface="UKIJ CJK"/>
              </a:rPr>
              <a:t> Li, Chengqian Li</a:t>
            </a:r>
            <a:endParaRPr sz="1800" dirty="0">
              <a:latin typeface="UKIJ CJK"/>
              <a:cs typeface="UKIJ CJK"/>
            </a:endParaRPr>
          </a:p>
          <a:p>
            <a:pPr marL="3602354" marR="5080" indent="-3589654" algn="ctr">
              <a:lnSpc>
                <a:spcPts val="3170"/>
              </a:lnSpc>
              <a:spcBef>
                <a:spcPts val="260"/>
              </a:spcBef>
            </a:pPr>
            <a:r>
              <a:rPr sz="1800" spc="65" dirty="0">
                <a:latin typeface="UKIJ CJK"/>
                <a:cs typeface="UKIJ CJK"/>
              </a:rPr>
              <a:t>School </a:t>
            </a:r>
            <a:r>
              <a:rPr sz="1800" spc="45" dirty="0">
                <a:latin typeface="UKIJ CJK"/>
                <a:cs typeface="UKIJ CJK"/>
              </a:rPr>
              <a:t>of </a:t>
            </a:r>
            <a:r>
              <a:rPr sz="1800" spc="35" dirty="0">
                <a:latin typeface="UKIJ CJK"/>
                <a:cs typeface="UKIJ CJK"/>
              </a:rPr>
              <a:t>Information </a:t>
            </a:r>
            <a:r>
              <a:rPr sz="1800" spc="50" dirty="0">
                <a:latin typeface="UKIJ CJK"/>
                <a:cs typeface="UKIJ CJK"/>
              </a:rPr>
              <a:t>Science </a:t>
            </a:r>
            <a:r>
              <a:rPr sz="1800" spc="60" dirty="0">
                <a:latin typeface="UKIJ CJK"/>
                <a:cs typeface="UKIJ CJK"/>
              </a:rPr>
              <a:t>and </a:t>
            </a:r>
            <a:r>
              <a:rPr sz="1800" spc="55" dirty="0">
                <a:latin typeface="UKIJ CJK"/>
                <a:cs typeface="UKIJ CJK"/>
              </a:rPr>
              <a:t>Technology </a:t>
            </a:r>
            <a:r>
              <a:rPr sz="1800" spc="45" dirty="0">
                <a:latin typeface="UKIJ CJK"/>
                <a:cs typeface="UKIJ CJK"/>
              </a:rPr>
              <a:t>(SIST), ShanghaiTech </a:t>
            </a:r>
            <a:r>
              <a:rPr sz="1800" spc="35" dirty="0">
                <a:latin typeface="UKIJ CJK"/>
                <a:cs typeface="UKIJ CJK"/>
              </a:rPr>
              <a:t>University </a:t>
            </a:r>
            <a:endParaRPr lang="en-US" sz="1800" spc="35" dirty="0">
              <a:latin typeface="UKIJ CJK"/>
              <a:cs typeface="UKIJ CJK"/>
            </a:endParaRPr>
          </a:p>
          <a:p>
            <a:pPr marL="3602354" marR="5080" indent="-3589654" algn="ctr">
              <a:lnSpc>
                <a:spcPts val="3170"/>
              </a:lnSpc>
              <a:spcBef>
                <a:spcPts val="260"/>
              </a:spcBef>
            </a:pPr>
            <a:r>
              <a:rPr sz="1800" spc="35" dirty="0">
                <a:latin typeface="UKIJ CJK"/>
                <a:cs typeface="UKIJ CJK"/>
              </a:rPr>
              <a:t> </a:t>
            </a:r>
            <a:r>
              <a:rPr sz="1800" spc="60" dirty="0">
                <a:latin typeface="UKIJ CJK"/>
                <a:cs typeface="UKIJ CJK"/>
              </a:rPr>
              <a:t>Spring, </a:t>
            </a:r>
            <a:r>
              <a:rPr sz="1800" spc="55" dirty="0">
                <a:latin typeface="UKIJ CJK"/>
                <a:cs typeface="UKIJ CJK"/>
              </a:rPr>
              <a:t>202</a:t>
            </a:r>
            <a:r>
              <a:rPr lang="en-US" sz="1800" spc="55" dirty="0">
                <a:latin typeface="UKIJ CJK"/>
                <a:cs typeface="UKIJ CJK"/>
              </a:rPr>
              <a:t>1</a:t>
            </a:r>
            <a:endParaRPr sz="1800" dirty="0">
              <a:latin typeface="UKIJ CJK"/>
              <a:cs typeface="UKIJ CJK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81788"/>
            <a:ext cx="639826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/>
              <a:buChar char=""/>
              <a:tabLst>
                <a:tab pos="469900" algn="l"/>
              </a:tabLst>
            </a:pPr>
            <a:r>
              <a:rPr lang="en-US" sz="3600" b="1" u="heavy" spc="70" dirty="0">
                <a:solidFill>
                  <a:srgbClr val="C00000"/>
                </a:solidFill>
                <a:uFill>
                  <a:solidFill>
                    <a:srgbClr val="C00000"/>
                  </a:solidFill>
                </a:uFill>
                <a:latin typeface="Arial"/>
                <a:cs typeface="Arial"/>
              </a:rPr>
              <a:t>Experiment Result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86222C2-6140-4F77-B6F3-5115106EB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38237"/>
            <a:ext cx="5296990" cy="34337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065A346-01FB-428B-8EA5-B5F555961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219200"/>
            <a:ext cx="5242307" cy="332966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928D02D-0071-4D78-82F3-1D65C8EC3863}"/>
              </a:ext>
            </a:extLst>
          </p:cNvPr>
          <p:cNvSpPr txBox="1"/>
          <p:nvPr/>
        </p:nvSpPr>
        <p:spPr>
          <a:xfrm>
            <a:off x="576943" y="4707684"/>
            <a:ext cx="5296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Upper- and Lower-bounds on the value of game: </a:t>
            </a:r>
          </a:p>
          <a:p>
            <a:pPr algn="ctr"/>
            <a:r>
              <a:rPr lang="en-US" altLang="zh-CN" sz="2000" dirty="0"/>
              <a:t>G(1,3), G(1,2), G(2,2), G(2,1), G(3,1)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1B044E7-0816-42E9-B322-E123B69A5FDC}"/>
              </a:ext>
            </a:extLst>
          </p:cNvPr>
          <p:cNvSpPr/>
          <p:nvPr/>
        </p:nvSpPr>
        <p:spPr>
          <a:xfrm>
            <a:off x="3276600" y="3810000"/>
            <a:ext cx="2286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B35FE0A3-1F97-436A-9661-DEFEC9A51D31}"/>
              </a:ext>
            </a:extLst>
          </p:cNvPr>
          <p:cNvSpPr/>
          <p:nvPr/>
        </p:nvSpPr>
        <p:spPr>
          <a:xfrm>
            <a:off x="4572000" y="1138237"/>
            <a:ext cx="2286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A0C9EEC-40B3-41C6-87B9-0FF4EE0C856A}"/>
                  </a:ext>
                </a:extLst>
              </p:cNvPr>
              <p:cNvSpPr txBox="1"/>
              <p:nvPr/>
            </p:nvSpPr>
            <p:spPr>
              <a:xfrm>
                <a:off x="6096000" y="4712739"/>
                <a:ext cx="556260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/>
                  <a:t>Upper- and Lower-bounds on the value of game: </a:t>
                </a:r>
              </a:p>
              <a:p>
                <a:pPr algn="ctr"/>
                <a:r>
                  <a:rPr lang="en-US" altLang="zh-CN" sz="2000" dirty="0"/>
                  <a:t>G(5, i) and G(i, 5), 1 </a:t>
                </a:r>
                <a14:m>
                  <m:oMath xmlns:m="http://schemas.openxmlformats.org/officeDocument/2006/math">
                    <m:r>
                      <a:rPr lang="en-US" altLang="zh-CN" sz="20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 </m:t>
                    </m:r>
                  </m:oMath>
                </a14:m>
                <a:r>
                  <a:rPr lang="en-US" altLang="zh-CN" sz="2000" dirty="0" err="1"/>
                  <a:t>i</a:t>
                </a:r>
                <a:r>
                  <a:rPr lang="en-US" altLang="zh-CN" sz="2000" dirty="0"/>
                  <a:t> </a:t>
                </a:r>
                <a14:m>
                  <m:oMath xmlns:m="http://schemas.openxmlformats.org/officeDocument/2006/math">
                    <m:r>
                      <a:rPr lang="en-US" altLang="zh-CN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zh-CN" sz="2000" dirty="0"/>
                  <a:t> 5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1A0C9EEC-40B3-41C6-87B9-0FF4EE0C85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712739"/>
                <a:ext cx="5562600" cy="707886"/>
              </a:xfrm>
              <a:prstGeom prst="rect">
                <a:avLst/>
              </a:prstGeom>
              <a:blipFill>
                <a:blip r:embed="rId4"/>
                <a:stretch>
                  <a:fillRect t="-4310" b="-1465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1897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81788"/>
            <a:ext cx="639826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/>
              <a:buChar char=""/>
              <a:tabLst>
                <a:tab pos="469900" algn="l"/>
              </a:tabLst>
            </a:pPr>
            <a:r>
              <a:rPr lang="en-US" sz="3600" b="1" u="heavy" spc="70" dirty="0">
                <a:solidFill>
                  <a:srgbClr val="C00000"/>
                </a:solidFill>
                <a:uFill>
                  <a:solidFill>
                    <a:srgbClr val="C00000"/>
                  </a:solidFill>
                </a:uFill>
                <a:latin typeface="Arial"/>
                <a:cs typeface="Arial"/>
              </a:rPr>
              <a:t>Experiment Result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11</a:t>
            </a:fld>
            <a:endParaRPr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25B7D6D-61AE-4BAF-9442-9D59CE136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28" y="914401"/>
            <a:ext cx="5079999" cy="380999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462B102-93E2-416D-97B1-805252B305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914401"/>
            <a:ext cx="5105400" cy="382905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18D5541A-2A6C-48BF-8E85-6904380F08AB}"/>
              </a:ext>
            </a:extLst>
          </p:cNvPr>
          <p:cNvSpPr txBox="1"/>
          <p:nvPr/>
        </p:nvSpPr>
        <p:spPr>
          <a:xfrm>
            <a:off x="914400" y="5105400"/>
            <a:ext cx="8871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Traversing all the bid strategies for both players in G(2,1).</a:t>
            </a:r>
          </a:p>
        </p:txBody>
      </p:sp>
    </p:spTree>
    <p:extLst>
      <p:ext uri="{BB962C8B-B14F-4D97-AF65-F5344CB8AC3E}">
        <p14:creationId xmlns:p14="http://schemas.microsoft.com/office/powerpoint/2010/main" val="3067270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11"/>
          <p:cNvSpPr txBox="1"/>
          <p:nvPr/>
        </p:nvSpPr>
        <p:spPr>
          <a:xfrm>
            <a:off x="2667000" y="2895600"/>
            <a:ext cx="655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52655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586DB9F0-F171-4E04-9AF3-9B4DD1997C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2913" y="0"/>
            <a:ext cx="113061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62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CFD83F0-B099-4E88-A44A-7FFEA735FAC2}"/>
              </a:ext>
            </a:extLst>
          </p:cNvPr>
          <p:cNvSpPr txBox="1"/>
          <p:nvPr/>
        </p:nvSpPr>
        <p:spPr>
          <a:xfrm>
            <a:off x="2286000" y="2895600"/>
            <a:ext cx="8077880" cy="595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9875" marR="206375">
              <a:lnSpc>
                <a:spcPts val="3890"/>
              </a:lnSpc>
              <a:spcBef>
                <a:spcPts val="590"/>
              </a:spcBef>
              <a:tabLst>
                <a:tab pos="728345" algn="l"/>
              </a:tabLst>
            </a:pPr>
            <a:r>
              <a:rPr lang="en-US" altLang="zh-CN" sz="4400" b="1" dirty="0">
                <a:solidFill>
                  <a:srgbClr val="C00000"/>
                </a:solidFill>
                <a:latin typeface="Arial"/>
                <a:cs typeface="Arial"/>
              </a:rPr>
              <a:t>Thank you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384772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0"/>
            <a:ext cx="9590405" cy="887422"/>
          </a:xfrm>
          <a:prstGeom prst="rect">
            <a:avLst/>
          </a:prstGeom>
        </p:spPr>
        <p:txBody>
          <a:bodyPr vert="horz" wrap="square" lIns="0" tIns="3302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2600"/>
              </a:spcBef>
              <a:buFont typeface="Wingdings"/>
              <a:buChar char=""/>
              <a:tabLst>
                <a:tab pos="469900" algn="l"/>
              </a:tabLst>
            </a:pPr>
            <a:r>
              <a:rPr sz="3600" b="1" u="heavy" spc="125" dirty="0">
                <a:solidFill>
                  <a:srgbClr val="C00000"/>
                </a:solidFill>
                <a:uFill>
                  <a:solidFill>
                    <a:srgbClr val="C00000"/>
                  </a:solidFill>
                </a:uFill>
                <a:latin typeface="Arial"/>
                <a:cs typeface="Arial"/>
              </a:rPr>
              <a:t>Outline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198D621-A701-4701-A17D-09D048D67DE2}"/>
              </a:ext>
            </a:extLst>
          </p:cNvPr>
          <p:cNvSpPr txBox="1"/>
          <p:nvPr/>
        </p:nvSpPr>
        <p:spPr>
          <a:xfrm>
            <a:off x="685800" y="1524000"/>
            <a:ext cx="9982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b="1" dirty="0">
                <a:solidFill>
                  <a:schemeClr val="tx2"/>
                </a:solidFill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b="1" dirty="0">
                <a:solidFill>
                  <a:schemeClr val="tx2"/>
                </a:solidFill>
              </a:rPr>
              <a:t>Game Value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b="1" dirty="0">
                <a:solidFill>
                  <a:schemeClr val="tx2"/>
                </a:solidFill>
              </a:rPr>
              <a:t>Experiment result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b="1" dirty="0">
                <a:solidFill>
                  <a:schemeClr val="tx2"/>
                </a:solidFill>
              </a:rPr>
              <a:t>Game 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11"/>
          <p:cNvSpPr txBox="1"/>
          <p:nvPr/>
        </p:nvSpPr>
        <p:spPr>
          <a:xfrm>
            <a:off x="4267200" y="2895600"/>
            <a:ext cx="358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Introduction</a:t>
            </a:r>
            <a:endParaRPr lang="zh-CN" altLang="en-US" sz="4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729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81788"/>
            <a:ext cx="1069149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/>
              <a:buChar char=""/>
              <a:tabLst>
                <a:tab pos="469900" algn="l"/>
              </a:tabLst>
            </a:pPr>
            <a:r>
              <a:rPr lang="en-US" sz="3600" b="1" u="heavy" spc="70" dirty="0">
                <a:solidFill>
                  <a:srgbClr val="C00000"/>
                </a:solidFill>
                <a:uFill>
                  <a:solidFill>
                    <a:srgbClr val="C00000"/>
                  </a:solidFill>
                </a:uFill>
                <a:latin typeface="Arial"/>
                <a:cs typeface="Arial"/>
              </a:rPr>
              <a:t>Game rules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01DF7C-5074-4EA5-9394-444284FAC620}"/>
              </a:ext>
            </a:extLst>
          </p:cNvPr>
          <p:cNvSpPr txBox="1"/>
          <p:nvPr/>
        </p:nvSpPr>
        <p:spPr>
          <a:xfrm>
            <a:off x="7391400" y="1172706"/>
            <a:ext cx="36774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General rules:</a:t>
            </a:r>
          </a:p>
          <a:p>
            <a:r>
              <a:rPr lang="en-US" altLang="zh-CN" sz="2800" b="1" dirty="0">
                <a:solidFill>
                  <a:schemeClr val="tx2"/>
                </a:solidFill>
              </a:rPr>
              <a:t>Two players</a:t>
            </a:r>
          </a:p>
          <a:p>
            <a:r>
              <a:rPr lang="en-US" altLang="zh-CN" sz="2800" b="1" dirty="0">
                <a:solidFill>
                  <a:schemeClr val="tx2"/>
                </a:solidFill>
              </a:rPr>
              <a:t>Each has a total budget  </a:t>
            </a:r>
          </a:p>
          <a:p>
            <a:r>
              <a:rPr lang="en-US" altLang="zh-CN" sz="2800" b="1" dirty="0">
                <a:solidFill>
                  <a:schemeClr val="tx2"/>
                </a:solidFill>
              </a:rPr>
              <a:t>Bid simultaneously</a:t>
            </a:r>
          </a:p>
          <a:p>
            <a:r>
              <a:rPr lang="en-US" altLang="zh-CN" sz="2800" b="1" dirty="0">
                <a:solidFill>
                  <a:schemeClr val="tx2"/>
                </a:solidFill>
              </a:rPr>
              <a:t>Winner moves one step</a:t>
            </a:r>
            <a:endParaRPr lang="zh-CN" altLang="en-US" sz="2800" b="1" dirty="0">
              <a:solidFill>
                <a:schemeClr val="tx2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62238E2-20B3-49EB-B45A-A8702B2E3FDD}"/>
              </a:ext>
            </a:extLst>
          </p:cNvPr>
          <p:cNvSpPr txBox="1"/>
          <p:nvPr/>
        </p:nvSpPr>
        <p:spPr>
          <a:xfrm>
            <a:off x="7383236" y="3810000"/>
            <a:ext cx="457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Winning Condition:</a:t>
            </a:r>
          </a:p>
          <a:p>
            <a:r>
              <a:rPr lang="en-US" altLang="zh-CN" sz="2800" b="1" dirty="0">
                <a:solidFill>
                  <a:schemeClr val="tx2"/>
                </a:solidFill>
              </a:rPr>
              <a:t>One player reaches the leaf.</a:t>
            </a:r>
            <a:endParaRPr lang="zh-CN" altLang="en-US" sz="2800" b="1" dirty="0">
              <a:solidFill>
                <a:schemeClr val="tx2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1EBF865-A8A5-440E-ACB4-1D4F74377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930721"/>
            <a:ext cx="6346640" cy="417467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8155FC4-6420-4EBA-9EB6-3F0DF5DDF637}"/>
              </a:ext>
            </a:extLst>
          </p:cNvPr>
          <p:cNvSpPr txBox="1"/>
          <p:nvPr/>
        </p:nvSpPr>
        <p:spPr>
          <a:xfrm>
            <a:off x="1600200" y="5264885"/>
            <a:ext cx="9741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tx2"/>
                </a:solidFill>
              </a:rPr>
              <a:t>Mode 1(All-pay): The bank gets both players’ bids.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tx2"/>
                </a:solidFill>
              </a:rPr>
              <a:t>Mode 2(Richman): The loser in this round will get the winner’s bid.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chemeClr val="tx2"/>
                </a:solidFill>
              </a:rPr>
              <a:t>Mode 3(Poorman): The bank only gets the winner’s bid.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11"/>
          <p:cNvSpPr txBox="1"/>
          <p:nvPr/>
        </p:nvSpPr>
        <p:spPr>
          <a:xfrm>
            <a:off x="2743200" y="2895600"/>
            <a:ext cx="655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Game Value Function</a:t>
            </a:r>
          </a:p>
        </p:txBody>
      </p:sp>
    </p:spTree>
    <p:extLst>
      <p:ext uri="{BB962C8B-B14F-4D97-AF65-F5344CB8AC3E}">
        <p14:creationId xmlns:p14="http://schemas.microsoft.com/office/powerpoint/2010/main" val="2605492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81788"/>
            <a:ext cx="639826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/>
              <a:buChar char=""/>
              <a:tabLst>
                <a:tab pos="469900" algn="l"/>
              </a:tabLst>
            </a:pPr>
            <a:r>
              <a:rPr lang="en-US" sz="3600" b="1" u="heavy" spc="70" dirty="0">
                <a:solidFill>
                  <a:srgbClr val="C00000"/>
                </a:solidFill>
                <a:uFill>
                  <a:solidFill>
                    <a:srgbClr val="C00000"/>
                  </a:solidFill>
                </a:uFill>
                <a:latin typeface="Arial"/>
                <a:cs typeface="Arial"/>
              </a:rPr>
              <a:t>Game Value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4078BC0-6CAE-46AE-8B52-7854CE7A9B2A}"/>
              </a:ext>
            </a:extLst>
          </p:cNvPr>
          <p:cNvSpPr txBox="1"/>
          <p:nvPr/>
        </p:nvSpPr>
        <p:spPr>
          <a:xfrm>
            <a:off x="919843" y="826579"/>
            <a:ext cx="7239000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Fundamental Case: All-pay bidding game G(2,1)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A28025F-FFDC-4CF6-AEC2-0008EB258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676399"/>
            <a:ext cx="5133975" cy="260985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86039EC-8192-4E70-8057-167CAC9D7497}"/>
              </a:ext>
            </a:extLst>
          </p:cNvPr>
          <p:cNvSpPr txBox="1"/>
          <p:nvPr/>
        </p:nvSpPr>
        <p:spPr>
          <a:xfrm>
            <a:off x="914400" y="4076778"/>
            <a:ext cx="5486401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dirty="0"/>
              <a:t>Player 1:  Budget B1,  needs to win twice.</a:t>
            </a:r>
          </a:p>
          <a:p>
            <a:pPr>
              <a:lnSpc>
                <a:spcPct val="200000"/>
              </a:lnSpc>
            </a:pPr>
            <a:r>
              <a:rPr lang="en-US" altLang="zh-CN" sz="2000" dirty="0"/>
              <a:t>Player 2:  Budget B2 = 1, needs to win once.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2DD53566-8494-484A-9720-CBE54C1D9097}"/>
                  </a:ext>
                </a:extLst>
              </p:cNvPr>
              <p:cNvSpPr txBox="1"/>
              <p:nvPr/>
            </p:nvSpPr>
            <p:spPr>
              <a:xfrm>
                <a:off x="6477000" y="3497507"/>
                <a:ext cx="5257800" cy="17679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200" dirty="0">
                    <a:solidFill>
                      <a:schemeClr val="tx1"/>
                    </a:solidFill>
                  </a:rPr>
                  <a:t>B1 &gt; 2: Game Value is 1.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200" dirty="0">
                    <a:solidFill>
                      <a:schemeClr val="tx1"/>
                    </a:solidFill>
                  </a:rPr>
                  <a:t>B1 &lt; 1: Ga</a:t>
                </a:r>
                <a:r>
                  <a:rPr lang="en-US" altLang="zh-CN" sz="2200" dirty="0"/>
                  <a:t>me Value is 0.</a:t>
                </a:r>
                <a:endParaRPr lang="en-US" altLang="zh-CN" sz="2200" dirty="0">
                  <a:solidFill>
                    <a:schemeClr val="tx1"/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200" dirty="0">
                    <a:solidFill>
                      <a:schemeClr val="tx1"/>
                    </a:solidFill>
                  </a:rPr>
                  <a:t>B1 = (</a:t>
                </a:r>
                <a14:m>
                  <m:oMath xmlns:m="http://schemas.openxmlformats.org/officeDocument/2006/math">
                    <m:r>
                      <a:rPr lang="en-US" altLang="zh-CN" sz="2200" b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1+</m:t>
                    </m:r>
                    <m:f>
                      <m:fPr>
                        <m:ctrlPr>
                          <a:rPr lang="en-US" altLang="zh-CN" sz="2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200" b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200" b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den>
                    </m:f>
                    <m:r>
                      <a:rPr lang="en-US" altLang="zh-CN" sz="22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2200" b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sz="22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altLang="zh-CN" sz="2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2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2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en-US" altLang="zh-CN" sz="2200" dirty="0">
                    <a:solidFill>
                      <a:schemeClr val="tx1"/>
                    </a:solidFill>
                  </a:rPr>
                  <a:t>]: Game value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20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2200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zh-CN" sz="2200">
                            <a:latin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r>
                  <a:rPr lang="en-US" altLang="zh-CN" sz="2200" dirty="0">
                    <a:solidFill>
                      <a:schemeClr val="tx1"/>
                    </a:solidFill>
                  </a:rPr>
                  <a:t> .</a:t>
                </a: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2DD53566-8494-484A-9720-CBE54C1D90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77000" y="3497507"/>
                <a:ext cx="5257800" cy="1767984"/>
              </a:xfrm>
              <a:prstGeom prst="rect">
                <a:avLst/>
              </a:prstGeom>
              <a:blipFill>
                <a:blip r:embed="rId3"/>
                <a:stretch>
                  <a:fillRect l="-1392" b="-20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组合 15">
            <a:extLst>
              <a:ext uri="{FF2B5EF4-FFF2-40B4-BE49-F238E27FC236}">
                <a16:creationId xmlns:a16="http://schemas.microsoft.com/office/drawing/2014/main" id="{110B9922-70DF-4522-AA11-26FA8F0BAB93}"/>
              </a:ext>
            </a:extLst>
          </p:cNvPr>
          <p:cNvGrpSpPr/>
          <p:nvPr/>
        </p:nvGrpSpPr>
        <p:grpSpPr>
          <a:xfrm>
            <a:off x="6600825" y="5572964"/>
            <a:ext cx="3271158" cy="584776"/>
            <a:chOff x="647700" y="3037184"/>
            <a:chExt cx="2895600" cy="372785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622E0850-DDE5-4619-84A8-0DBF6CF71474}"/>
                </a:ext>
              </a:extLst>
            </p:cNvPr>
            <p:cNvSpPr/>
            <p:nvPr/>
          </p:nvSpPr>
          <p:spPr>
            <a:xfrm>
              <a:off x="647700" y="3037184"/>
              <a:ext cx="2895600" cy="369332"/>
            </a:xfrm>
            <a:prstGeom prst="round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E0E2A4A-C507-4B97-AAF5-62F258ABB93B}"/>
                </a:ext>
              </a:extLst>
            </p:cNvPr>
            <p:cNvSpPr txBox="1"/>
            <p:nvPr/>
          </p:nvSpPr>
          <p:spPr>
            <a:xfrm>
              <a:off x="668424" y="3037185"/>
              <a:ext cx="2667000" cy="3727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l-GR" altLang="zh-CN" sz="3200" dirty="0"/>
                <a:t>ε</a:t>
              </a:r>
              <a:r>
                <a:rPr lang="en-US" altLang="zh-CN" sz="2400" dirty="0"/>
                <a:t> Discretization</a:t>
              </a:r>
              <a:endParaRPr lang="en-US" altLang="zh-CN" sz="2400" i="1" dirty="0"/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1AC6ED55-E08B-4559-ADDF-73D7ADA19E49}"/>
              </a:ext>
            </a:extLst>
          </p:cNvPr>
          <p:cNvSpPr txBox="1"/>
          <p:nvPr/>
        </p:nvSpPr>
        <p:spPr>
          <a:xfrm>
            <a:off x="6478361" y="1560822"/>
            <a:ext cx="5257800" cy="1563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200" b="1" dirty="0">
                <a:solidFill>
                  <a:schemeClr val="tx1"/>
                </a:solidFill>
              </a:rPr>
              <a:t>Game Value</a:t>
            </a:r>
            <a:r>
              <a:rPr lang="en-US" altLang="zh-CN" sz="2200" dirty="0">
                <a:solidFill>
                  <a:schemeClr val="tx1"/>
                </a:solidFill>
              </a:rPr>
              <a:t>: Given the initial budget ratio, player 1 has a strategy that guarantees a probability of winning. </a:t>
            </a:r>
          </a:p>
        </p:txBody>
      </p:sp>
    </p:spTree>
    <p:extLst>
      <p:ext uri="{BB962C8B-B14F-4D97-AF65-F5344CB8AC3E}">
        <p14:creationId xmlns:p14="http://schemas.microsoft.com/office/powerpoint/2010/main" val="427308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81788"/>
            <a:ext cx="639826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/>
              <a:buChar char=""/>
              <a:tabLst>
                <a:tab pos="469900" algn="l"/>
              </a:tabLst>
            </a:pPr>
            <a:r>
              <a:rPr lang="en-US" sz="3600" b="1" u="heavy" spc="70" dirty="0">
                <a:solidFill>
                  <a:srgbClr val="C00000"/>
                </a:solidFill>
                <a:uFill>
                  <a:solidFill>
                    <a:srgbClr val="C00000"/>
                  </a:solidFill>
                </a:uFill>
                <a:latin typeface="Arial"/>
                <a:cs typeface="Arial"/>
              </a:rPr>
              <a:t>Upper / lower bound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780331B-829B-4596-81A2-E4BDFF61A931}"/>
              </a:ext>
            </a:extLst>
          </p:cNvPr>
          <p:cNvSpPr txBox="1"/>
          <p:nvPr/>
        </p:nvSpPr>
        <p:spPr>
          <a:xfrm>
            <a:off x="609600" y="1219200"/>
            <a:ext cx="103631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C00000"/>
                </a:solidFill>
              </a:rPr>
              <a:t>Upper-bound</a:t>
            </a:r>
          </a:p>
          <a:p>
            <a:pPr lvl="1"/>
            <a:r>
              <a:rPr lang="en-US" altLang="zh-CN" sz="2800" b="1" dirty="0">
                <a:solidFill>
                  <a:schemeClr val="tx2"/>
                </a:solidFill>
              </a:rPr>
              <a:t>For every vertex in the graph, if the budget ratio (Player 1’s budget /  Player 2’s budget) is larger than </a:t>
            </a:r>
            <a:r>
              <a:rPr lang="en-US" altLang="zh-CN" sz="2800" b="1" u="sng" dirty="0">
                <a:solidFill>
                  <a:srgbClr val="C00000"/>
                </a:solidFill>
              </a:rPr>
              <a:t>upper-bound</a:t>
            </a:r>
            <a:r>
              <a:rPr lang="en-US" altLang="zh-CN" sz="2800" b="1" dirty="0">
                <a:solidFill>
                  <a:schemeClr val="tx2"/>
                </a:solidFill>
              </a:rPr>
              <a:t>, then Player 1 has a dominant strategy.</a:t>
            </a:r>
          </a:p>
          <a:p>
            <a:endParaRPr lang="en-US" altLang="zh-CN" sz="2800" b="1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C00000"/>
                </a:solidFill>
              </a:rPr>
              <a:t>Lower-bound</a:t>
            </a:r>
          </a:p>
          <a:p>
            <a:pPr lvl="1"/>
            <a:r>
              <a:rPr lang="en-US" altLang="zh-CN" sz="2800" b="1" dirty="0">
                <a:solidFill>
                  <a:schemeClr val="tx2"/>
                </a:solidFill>
              </a:rPr>
              <a:t>For every vertex in the graph, if the budget ratio (Player 1’s budget /  Player 2’s budget) is smaller than </a:t>
            </a:r>
            <a:r>
              <a:rPr lang="en-US" altLang="zh-CN" sz="2800" b="1" u="sng" dirty="0">
                <a:solidFill>
                  <a:srgbClr val="C00000"/>
                </a:solidFill>
              </a:rPr>
              <a:t>lower-bound</a:t>
            </a:r>
            <a:r>
              <a:rPr lang="en-US" altLang="zh-CN" sz="2800" b="1" dirty="0">
                <a:solidFill>
                  <a:schemeClr val="tx2"/>
                </a:solidFill>
              </a:rPr>
              <a:t>, Player 2 has a strategy that guarantees winning with positive probability.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140" y="81788"/>
            <a:ext cx="639826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100"/>
              </a:spcBef>
              <a:buFont typeface="Wingdings"/>
              <a:buChar char=""/>
              <a:tabLst>
                <a:tab pos="469900" algn="l"/>
              </a:tabLst>
            </a:pPr>
            <a:r>
              <a:rPr lang="en-US" sz="3600" b="1" u="heavy" spc="70" dirty="0">
                <a:solidFill>
                  <a:srgbClr val="C00000"/>
                </a:solidFill>
                <a:uFill>
                  <a:solidFill>
                    <a:srgbClr val="C00000"/>
                  </a:solidFill>
                </a:uFill>
                <a:latin typeface="Arial"/>
                <a:cs typeface="Arial"/>
              </a:rPr>
              <a:t>Upper / lower bound</a:t>
            </a:r>
            <a:endParaRPr sz="36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780331B-829B-4596-81A2-E4BDFF61A931}"/>
              </a:ext>
            </a:extLst>
          </p:cNvPr>
          <p:cNvSpPr txBox="1"/>
          <p:nvPr/>
        </p:nvSpPr>
        <p:spPr>
          <a:xfrm>
            <a:off x="533400" y="1143000"/>
            <a:ext cx="601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Calculation method for Upper-bound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4B84171-518A-40AC-B5E8-3C382E36F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643" y="1816604"/>
            <a:ext cx="4773344" cy="1066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57C9455-7E3E-4B24-B349-E3E4912C8668}"/>
                  </a:ext>
                </a:extLst>
              </p:cNvPr>
              <p:cNvSpPr txBox="1"/>
              <p:nvPr/>
            </p:nvSpPr>
            <p:spPr>
              <a:xfrm>
                <a:off x="609600" y="3849744"/>
                <a:ext cx="5943600" cy="16767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lang="en-US" altLang="zh-CN" i="1" dirty="0"/>
                  <a:t>v</a:t>
                </a:r>
                <a:r>
                  <a:rPr lang="en-US" altLang="zh-CN" i="1" baseline="30000" dirty="0"/>
                  <a:t>-</a:t>
                </a:r>
                <a:r>
                  <a:rPr lang="en-US" altLang="zh-CN" dirty="0"/>
                  <a:t> ,</a:t>
                </a:r>
                <a:r>
                  <a:rPr lang="en-US" altLang="zh-CN" i="1" dirty="0"/>
                  <a:t>v</a:t>
                </a:r>
                <a:r>
                  <a:rPr lang="en-US" altLang="zh-CN" baseline="30000" dirty="0"/>
                  <a:t>+</a:t>
                </a:r>
                <a:r>
                  <a:rPr lang="en-US" altLang="zh-CN" dirty="0"/>
                  <a:t>: The neighbors of v such that 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altLang="zh-CN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 dirty="0" smtClean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CN" i="0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</m:sup>
                        </m:sSup>
                      </m:e>
                    </m:d>
                    <m:r>
                      <a:rPr lang="en-US" altLang="zh-C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altLang="zh-CN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altLang="zh-CN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𝑇</m:t>
                    </m:r>
                    <m:d>
                      <m:dPr>
                        <m:ctrlPr>
                          <a:rPr lang="en-US" altLang="zh-CN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i="1" dirty="0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altLang="zh-CN" b="0" i="0" dirty="0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altLang="zh-CN" dirty="0"/>
                  <a:t>.</a:t>
                </a:r>
              </a:p>
              <a:p>
                <a:pPr>
                  <a:lnSpc>
                    <a:spcPct val="200000"/>
                  </a:lnSpc>
                </a:pPr>
                <a:r>
                  <a:rPr lang="en-US" altLang="zh-CN" dirty="0"/>
                  <a:t>t</a:t>
                </a:r>
                <a:r>
                  <a:rPr lang="en-US" altLang="zh-CN" baseline="-25000" dirty="0"/>
                  <a:t>1</a:t>
                </a:r>
                <a:r>
                  <a:rPr lang="en-US" altLang="zh-CN" dirty="0"/>
                  <a:t>: The leaf that Player1(Agent) win.</a:t>
                </a:r>
              </a:p>
              <a:p>
                <a:pPr>
                  <a:lnSpc>
                    <a:spcPct val="200000"/>
                  </a:lnSpc>
                </a:pPr>
                <a:r>
                  <a:rPr lang="en-US" altLang="zh-CN" dirty="0"/>
                  <a:t>t</a:t>
                </a:r>
                <a:r>
                  <a:rPr lang="en-US" altLang="zh-CN" baseline="-25000" dirty="0"/>
                  <a:t>2</a:t>
                </a:r>
                <a:r>
                  <a:rPr lang="en-US" altLang="zh-CN" dirty="0"/>
                  <a:t>: The leaf that Player2(Opponent) win.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57C9455-7E3E-4B24-B349-E3E4912C86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3849744"/>
                <a:ext cx="5943600" cy="1676741"/>
              </a:xfrm>
              <a:prstGeom prst="rect">
                <a:avLst/>
              </a:prstGeom>
              <a:blipFill>
                <a:blip r:embed="rId3"/>
                <a:stretch>
                  <a:fillRect l="-821" b="-509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文本框 10">
            <a:extLst>
              <a:ext uri="{FF2B5EF4-FFF2-40B4-BE49-F238E27FC236}">
                <a16:creationId xmlns:a16="http://schemas.microsoft.com/office/drawing/2014/main" id="{52570562-62CC-48D0-BA18-82DFB675FE80}"/>
              </a:ext>
            </a:extLst>
          </p:cNvPr>
          <p:cNvSpPr txBox="1"/>
          <p:nvPr/>
        </p:nvSpPr>
        <p:spPr>
          <a:xfrm>
            <a:off x="8892649" y="1263879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Player 1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BECF175-1B20-420B-9BFB-C2164CC01308}"/>
              </a:ext>
            </a:extLst>
          </p:cNvPr>
          <p:cNvSpPr txBox="1"/>
          <p:nvPr/>
        </p:nvSpPr>
        <p:spPr>
          <a:xfrm>
            <a:off x="6682849" y="2895601"/>
            <a:ext cx="966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Player 2</a:t>
            </a:r>
          </a:p>
        </p:txBody>
      </p:sp>
      <p:sp>
        <p:nvSpPr>
          <p:cNvPr id="13" name="对话气泡: 圆角矩形 12">
            <a:extLst>
              <a:ext uri="{FF2B5EF4-FFF2-40B4-BE49-F238E27FC236}">
                <a16:creationId xmlns:a16="http://schemas.microsoft.com/office/drawing/2014/main" id="{F859443D-78E9-44AA-AE85-1120B4BB723D}"/>
              </a:ext>
            </a:extLst>
          </p:cNvPr>
          <p:cNvSpPr/>
          <p:nvPr/>
        </p:nvSpPr>
        <p:spPr>
          <a:xfrm>
            <a:off x="6911449" y="985222"/>
            <a:ext cx="1193347" cy="533400"/>
          </a:xfrm>
          <a:prstGeom prst="wedgeRoundRectCallout">
            <a:avLst>
              <a:gd name="adj1" fmla="val 25005"/>
              <a:gd name="adj2" fmla="val 103061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2E8C945-8670-4374-B3EF-384D05FAD36A}"/>
              </a:ext>
            </a:extLst>
          </p:cNvPr>
          <p:cNvSpPr txBox="1"/>
          <p:nvPr/>
        </p:nvSpPr>
        <p:spPr>
          <a:xfrm>
            <a:off x="6911449" y="1099811"/>
            <a:ext cx="1193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b="1" dirty="0">
                <a:solidFill>
                  <a:schemeClr val="tx2"/>
                </a:solidFill>
              </a:rPr>
              <a:t>Initial state (0,0)</a:t>
            </a:r>
            <a:endParaRPr lang="zh-CN" altLang="en-US" sz="1100" b="1" dirty="0">
              <a:solidFill>
                <a:schemeClr val="tx2"/>
              </a:solidFill>
            </a:endParaRPr>
          </a:p>
        </p:txBody>
      </p:sp>
      <p:graphicFrame>
        <p:nvGraphicFramePr>
          <p:cNvPr id="18" name="表格 18">
            <a:extLst>
              <a:ext uri="{FF2B5EF4-FFF2-40B4-BE49-F238E27FC236}">
                <a16:creationId xmlns:a16="http://schemas.microsoft.com/office/drawing/2014/main" id="{EF06C535-1D8E-4051-A691-CD1FCCD9E5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53408"/>
              </p:ext>
            </p:extLst>
          </p:nvPr>
        </p:nvGraphicFramePr>
        <p:xfrm>
          <a:off x="7845660" y="1905000"/>
          <a:ext cx="2971800" cy="2526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1532258565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60204444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3058622"/>
                    </a:ext>
                  </a:extLst>
                </a:gridCol>
              </a:tblGrid>
              <a:tr h="84209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2137644"/>
                  </a:ext>
                </a:extLst>
              </a:tr>
              <a:tr h="84209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766650"/>
                  </a:ext>
                </a:extLst>
              </a:tr>
              <a:tr h="84209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4645485"/>
                  </a:ext>
                </a:extLst>
              </a:tr>
            </a:tbl>
          </a:graphicData>
        </a:graphic>
      </p:graphicFrame>
      <p:grpSp>
        <p:nvGrpSpPr>
          <p:cNvPr id="33" name="组合 32">
            <a:extLst>
              <a:ext uri="{FF2B5EF4-FFF2-40B4-BE49-F238E27FC236}">
                <a16:creationId xmlns:a16="http://schemas.microsoft.com/office/drawing/2014/main" id="{4B1D4543-FA2F-4CC1-BED8-774031BAFD92}"/>
              </a:ext>
            </a:extLst>
          </p:cNvPr>
          <p:cNvGrpSpPr/>
          <p:nvPr/>
        </p:nvGrpSpPr>
        <p:grpSpPr>
          <a:xfrm>
            <a:off x="609600" y="3124200"/>
            <a:ext cx="2895600" cy="382939"/>
            <a:chOff x="609600" y="3124200"/>
            <a:chExt cx="2895600" cy="382939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CFC0B3E0-0A63-4409-A55F-2D9D25CC3A51}"/>
                </a:ext>
              </a:extLst>
            </p:cNvPr>
            <p:cNvSpPr/>
            <p:nvPr/>
          </p:nvSpPr>
          <p:spPr>
            <a:xfrm>
              <a:off x="609600" y="3137807"/>
              <a:ext cx="2895600" cy="369332"/>
            </a:xfrm>
            <a:prstGeom prst="round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9AB607F-BDB4-4FC2-A58A-6E1AA3CB57A9}"/>
                </a:ext>
              </a:extLst>
            </p:cNvPr>
            <p:cNvSpPr txBox="1"/>
            <p:nvPr/>
          </p:nvSpPr>
          <p:spPr>
            <a:xfrm>
              <a:off x="762000" y="3124200"/>
              <a:ext cx="2667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/>
                <a:t>Upper-bound of vertex </a:t>
              </a:r>
              <a:r>
                <a:rPr lang="en-US" altLang="zh-CN" i="1" dirty="0"/>
                <a:t>v</a:t>
              </a:r>
            </a:p>
          </p:txBody>
        </p:sp>
      </p:grp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BF7BB3E9-D200-498E-8D56-6D0EAC6555E4}"/>
              </a:ext>
            </a:extLst>
          </p:cNvPr>
          <p:cNvCxnSpPr/>
          <p:nvPr/>
        </p:nvCxnSpPr>
        <p:spPr>
          <a:xfrm>
            <a:off x="1219200" y="2542148"/>
            <a:ext cx="152400" cy="582052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5B307A55-E984-47DF-BD2C-89180973D5FE}"/>
              </a:ext>
            </a:extLst>
          </p:cNvPr>
          <p:cNvSpPr txBox="1"/>
          <p:nvPr/>
        </p:nvSpPr>
        <p:spPr>
          <a:xfrm>
            <a:off x="10817460" y="2549980"/>
            <a:ext cx="2772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DEDAED5-F870-4358-9AC3-B7EFB57A9A1E}"/>
              </a:ext>
            </a:extLst>
          </p:cNvPr>
          <p:cNvSpPr txBox="1"/>
          <p:nvPr/>
        </p:nvSpPr>
        <p:spPr>
          <a:xfrm>
            <a:off x="10817460" y="3379626"/>
            <a:ext cx="2772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3BD267B-880B-485A-8073-03E72216EE85}"/>
              </a:ext>
            </a:extLst>
          </p:cNvPr>
          <p:cNvSpPr txBox="1"/>
          <p:nvPr/>
        </p:nvSpPr>
        <p:spPr>
          <a:xfrm>
            <a:off x="10817459" y="1720334"/>
            <a:ext cx="2772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575A6B27-0441-4FE3-A624-CD0C1BED39CA}"/>
                  </a:ext>
                </a:extLst>
              </p:cNvPr>
              <p:cNvSpPr txBox="1"/>
              <p:nvPr/>
            </p:nvSpPr>
            <p:spPr>
              <a:xfrm>
                <a:off x="7673449" y="4431270"/>
                <a:ext cx="27720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dirty="0" smtClean="0">
                          <a:latin typeface="Cambria Math" panose="02040503050406030204" pitchFamily="18" charset="0"/>
                        </a:rPr>
                        <m:t>∞</m:t>
                      </m:r>
                    </m:oMath>
                  </m:oMathPara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575A6B27-0441-4FE3-A624-CD0C1BED39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3449" y="4431270"/>
                <a:ext cx="277205" cy="369332"/>
              </a:xfrm>
              <a:prstGeom prst="rect">
                <a:avLst/>
              </a:prstGeom>
              <a:blipFill>
                <a:blip r:embed="rId4"/>
                <a:stretch>
                  <a:fillRect r="-244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07E996A1-5DED-41B4-B088-F95F144E7119}"/>
                  </a:ext>
                </a:extLst>
              </p:cNvPr>
              <p:cNvSpPr txBox="1"/>
              <p:nvPr/>
            </p:nvSpPr>
            <p:spPr>
              <a:xfrm>
                <a:off x="8664049" y="4431270"/>
                <a:ext cx="27720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dirty="0" smtClean="0">
                          <a:latin typeface="Cambria Math" panose="02040503050406030204" pitchFamily="18" charset="0"/>
                        </a:rPr>
                        <m:t>∞</m:t>
                      </m:r>
                    </m:oMath>
                  </m:oMathPara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07E996A1-5DED-41B4-B088-F95F144E71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4049" y="4431270"/>
                <a:ext cx="277205" cy="369332"/>
              </a:xfrm>
              <a:prstGeom prst="rect">
                <a:avLst/>
              </a:prstGeom>
              <a:blipFill>
                <a:blip r:embed="rId5"/>
                <a:stretch>
                  <a:fillRect r="-239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711CDA9-4BB3-4871-AD88-E1FCB13DFB61}"/>
                  </a:ext>
                </a:extLst>
              </p:cNvPr>
              <p:cNvSpPr txBox="1"/>
              <p:nvPr/>
            </p:nvSpPr>
            <p:spPr>
              <a:xfrm>
                <a:off x="9666896" y="4431270"/>
                <a:ext cx="27720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dirty="0" smtClean="0">
                          <a:latin typeface="Cambria Math" panose="02040503050406030204" pitchFamily="18" charset="0"/>
                        </a:rPr>
                        <m:t>∞</m:t>
                      </m:r>
                    </m:oMath>
                  </m:oMathPara>
                </a14:m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711CDA9-4BB3-4871-AD88-E1FCB13DFB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66896" y="4431270"/>
                <a:ext cx="277205" cy="369332"/>
              </a:xfrm>
              <a:prstGeom prst="rect">
                <a:avLst/>
              </a:prstGeom>
              <a:blipFill>
                <a:blip r:embed="rId6"/>
                <a:stretch>
                  <a:fillRect r="-244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文本框 29">
            <a:extLst>
              <a:ext uri="{FF2B5EF4-FFF2-40B4-BE49-F238E27FC236}">
                <a16:creationId xmlns:a16="http://schemas.microsoft.com/office/drawing/2014/main" id="{7D38EF6E-87D1-4128-983F-EA798919FCA5}"/>
              </a:ext>
            </a:extLst>
          </p:cNvPr>
          <p:cNvSpPr txBox="1"/>
          <p:nvPr/>
        </p:nvSpPr>
        <p:spPr>
          <a:xfrm>
            <a:off x="7672088" y="4851540"/>
            <a:ext cx="387841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G(3, 3): Both need to win 3 rounds.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46FD610-3E2B-4B92-847B-404ABB3A2982}"/>
              </a:ext>
            </a:extLst>
          </p:cNvPr>
          <p:cNvSpPr txBox="1"/>
          <p:nvPr/>
        </p:nvSpPr>
        <p:spPr>
          <a:xfrm>
            <a:off x="7673449" y="5351018"/>
            <a:ext cx="3744004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G(i, j): Player 1 needs to win i rounds while player 2 needs to win j rounds.</a:t>
            </a:r>
          </a:p>
        </p:txBody>
      </p:sp>
    </p:spTree>
    <p:extLst>
      <p:ext uri="{BB962C8B-B14F-4D97-AF65-F5344CB8AC3E}">
        <p14:creationId xmlns:p14="http://schemas.microsoft.com/office/powerpoint/2010/main" val="9396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11"/>
          <p:cNvSpPr txBox="1"/>
          <p:nvPr/>
        </p:nvSpPr>
        <p:spPr>
          <a:xfrm>
            <a:off x="3200400" y="2819400"/>
            <a:ext cx="518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Experiment Result</a:t>
            </a:r>
          </a:p>
        </p:txBody>
      </p:sp>
    </p:spTree>
    <p:extLst>
      <p:ext uri="{BB962C8B-B14F-4D97-AF65-F5344CB8AC3E}">
        <p14:creationId xmlns:p14="http://schemas.microsoft.com/office/powerpoint/2010/main" val="472611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462C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532</TotalTime>
  <Words>486</Words>
  <Application>Microsoft Office PowerPoint</Application>
  <PresentationFormat>宽屏</PresentationFormat>
  <Paragraphs>80</Paragraphs>
  <Slides>14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Carlito</vt:lpstr>
      <vt:lpstr>UKIJ CJK</vt:lpstr>
      <vt:lpstr>等线</vt:lpstr>
      <vt:lpstr>Arial</vt:lpstr>
      <vt:lpstr>Calibri</vt:lpstr>
      <vt:lpstr>Cambria Math</vt:lpstr>
      <vt:lpstr>Times New Roman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2018新增纵向科研项目27项</dc:title>
  <dc:creator>antpeter</dc:creator>
  <cp:lastModifiedBy>李 承谦</cp:lastModifiedBy>
  <cp:revision>38</cp:revision>
  <dcterms:created xsi:type="dcterms:W3CDTF">2021-05-07T08:01:17Z</dcterms:created>
  <dcterms:modified xsi:type="dcterms:W3CDTF">2021-06-09T16:18:51Z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2020-03-25T00:00:00Z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2021-05-07T00:00:00Z</vt:filetime>
  </property>
</Properties>
</file>